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Arvo"/>
      <p:regular r:id="rId31"/>
      <p:bold r:id="rId32"/>
      <p:italic r:id="rId33"/>
      <p:boldItalic r:id="rId34"/>
    </p:embeddedFont>
    <p:embeddedFont>
      <p:font typeface="Roboto Condensed"/>
      <p:regular r:id="rId35"/>
      <p:bold r:id="rId36"/>
      <p:italic r:id="rId37"/>
      <p:boldItalic r:id="rId38"/>
    </p:embeddedFont>
    <p:embeddedFont>
      <p:font typeface="Roboto Condensed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3" roundtripDataSignature="AMtx7miMViIdG08T4W9TcnpNFxO93Wnt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9DA057E-84AB-4E03-BE03-1FA99A9118BE}">
  <a:tblStyle styleId="{D9DA057E-84AB-4E03-BE03-1FA99A9118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Light-bold.fntdata"/><Relationship Id="rId20" Type="http://schemas.openxmlformats.org/officeDocument/2006/relationships/slide" Target="slides/slide15.xml"/><Relationship Id="rId42" Type="http://schemas.openxmlformats.org/officeDocument/2006/relationships/font" Target="fonts/RobotoCondensedLight-boldItalic.fntdata"/><Relationship Id="rId41" Type="http://schemas.openxmlformats.org/officeDocument/2006/relationships/font" Target="fonts/RobotoCondensedLigh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v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Arvo-italic.fntdata"/><Relationship Id="rId10" Type="http://schemas.openxmlformats.org/officeDocument/2006/relationships/slide" Target="slides/slide5.xml"/><Relationship Id="rId32" Type="http://schemas.openxmlformats.org/officeDocument/2006/relationships/font" Target="fonts/Arvo-bold.fntdata"/><Relationship Id="rId13" Type="http://schemas.openxmlformats.org/officeDocument/2006/relationships/slide" Target="slides/slide8.xml"/><Relationship Id="rId35" Type="http://schemas.openxmlformats.org/officeDocument/2006/relationships/font" Target="fonts/RobotoCondensed-regular.fntdata"/><Relationship Id="rId12" Type="http://schemas.openxmlformats.org/officeDocument/2006/relationships/slide" Target="slides/slide7.xml"/><Relationship Id="rId34" Type="http://schemas.openxmlformats.org/officeDocument/2006/relationships/font" Target="fonts/Arvo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Condensed-italic.fntdata"/><Relationship Id="rId14" Type="http://schemas.openxmlformats.org/officeDocument/2006/relationships/slide" Target="slides/slide9.xml"/><Relationship Id="rId36" Type="http://schemas.openxmlformats.org/officeDocument/2006/relationships/font" Target="fonts/RobotoCondensed-bold.fntdata"/><Relationship Id="rId17" Type="http://schemas.openxmlformats.org/officeDocument/2006/relationships/slide" Target="slides/slide12.xml"/><Relationship Id="rId39" Type="http://schemas.openxmlformats.org/officeDocument/2006/relationships/font" Target="fonts/RobotoCondensedLight-regular.fntdata"/><Relationship Id="rId16" Type="http://schemas.openxmlformats.org/officeDocument/2006/relationships/slide" Target="slides/slide11.xml"/><Relationship Id="rId38" Type="http://schemas.openxmlformats.org/officeDocument/2006/relationships/font" Target="fonts/RobotoCondense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37bb3a6d64_0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337bb3a6d6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317ceb8cfc_1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317ceb8cfc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37bb3a6d64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337bb3a6d6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37bb3a6d64_0_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337bb3a6d6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317ceb8cfc_1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317ceb8cf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317ceb8cfc_0_2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317ceb8cfc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317ceb8cfc_0_3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3317ceb8cf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317ceb8cfc_0_3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317ceb8cfc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317ceb8cfc_0_3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317ceb8cfc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317ceb8cfc_0_3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3317ceb8cfc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7bb3a6d64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37bb3a6d6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3a465ca878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3a465ca87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317ceb8cfc_0_3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317ceb8cfc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317ceb8cfc_0_3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317ceb8cfc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317ceb8cfc_0_3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3317ceb8cfc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317ceb8cfc_0_3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3317ceb8cf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317ceb8cfc_0_3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3317ceb8cfc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37bb3a6d64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37bb3a6d6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317ceb8cfc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3317ceb8cf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17ceb8cfc_0_1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3317ceb8cf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37bb3a6d64_0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337bb3a6d6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37bb3a6d64_0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337bb3a6d6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317ceb8cfc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317ceb8c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7bb3a6d64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337bb3a6d6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30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30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30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30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7" cy="6522736"/>
          </a:xfrm>
        </p:grpSpPr>
        <p:sp>
          <p:nvSpPr>
            <p:cNvPr id="15" name="Google Shape;15;p30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30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30"/>
          <p:cNvGrpSpPr/>
          <p:nvPr/>
        </p:nvGrpSpPr>
        <p:grpSpPr>
          <a:xfrm>
            <a:off x="3677236" y="4278349"/>
            <a:ext cx="5480828" cy="432996"/>
            <a:chOff x="5582265" y="4646738"/>
            <a:chExt cx="5480828" cy="432996"/>
          </a:xfrm>
        </p:grpSpPr>
        <p:sp>
          <p:nvSpPr>
            <p:cNvPr id="18" name="Google Shape;18;p30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30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30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0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30"/>
          <p:cNvSpPr txBox="1"/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1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25" name="Google Shape;25;p31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26" name="Google Shape;26;p31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27" name="Google Shape;27;p31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8" name="Google Shape;28;p31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29" name="Google Shape;29;p31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30" name="Google Shape;30;p31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1" name="Google Shape;31;p31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2" name="Google Shape;32;p31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3" name="Google Shape;33;p3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34;p31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5" name="Google Shape;35;p31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1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Google Shape;37;p31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8" name="Google Shape;38;p31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40;p3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1" name="Google Shape;41;p31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42" name="Google Shape;42;p31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43" name="Google Shape;43;p3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" name="Google Shape;46;p32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7" name="Google Shape;47;p3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" name="Google Shape;48;p3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9" name="Google Shape;49;p32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32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51;p32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2" name="Google Shape;52;p32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32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" name="Google Shape;54;p32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55" name="Google Shape;55;p3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3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7" name="Google Shape;57;p32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32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" name="Google Shape;59;p32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0" name="Google Shape;60;p32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32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64" name="Google Shape;64;p3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65" name="Google Shape;65;p3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3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67" name="Google Shape;67;p33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68" name="Google Shape;68;p3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69" name="Google Shape;69;p3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70" name="Google Shape;70;p3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3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Google Shape;72;p3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3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3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75;p3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3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3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8" name="Google Shape;78;p33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9" name="Google Shape;79;p33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/>
        </p:txBody>
      </p:sp>
      <p:sp>
        <p:nvSpPr>
          <p:cNvPr id="80" name="Google Shape;80;p3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83" name="Google Shape;83;p3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84" name="Google Shape;84;p3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4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86" name="Google Shape;86;p34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7" cy="6522736"/>
          </a:xfrm>
        </p:grpSpPr>
        <p:sp>
          <p:nvSpPr>
            <p:cNvPr id="87" name="Google Shape;87;p3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88" name="Google Shape;88;p3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89" name="Google Shape;89;p34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i="1" sz="3000">
                <a:solidFill>
                  <a:srgbClr val="FFFFFF"/>
                </a:solidFill>
              </a:defRPr>
            </a:lvl1pPr>
            <a:lvl2pPr indent="-4191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2pPr>
            <a:lvl3pPr indent="-4191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3pPr>
            <a:lvl4pPr indent="-4191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4pPr>
            <a:lvl5pPr indent="-4191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5pPr>
            <a:lvl6pPr indent="-4191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6pPr>
            <a:lvl7pPr indent="-4191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7pPr>
            <a:lvl8pPr indent="-4191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8pPr>
            <a:lvl9pPr indent="-4191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" name="Google Shape;90;p3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FF98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7200" u="none" cap="none" strike="noStrike">
              <a:solidFill>
                <a:srgbClr val="FF98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3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2" name="Google Shape;92;p3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" name="Google Shape;93;p3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4" name="Google Shape;94;p3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3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" name="Google Shape;96;p3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7" name="Google Shape;97;p3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3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" name="Google Shape;99;p3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3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2" name="Google Shape;102;p3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3" name="Google Shape;103;p35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4" name="Google Shape;104;p3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5" name="Google Shape;105;p3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6" name="Google Shape;106;p35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7" name="Google Shape;107;p3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8" name="Google Shape;108;p3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09" name="Google Shape;109;p3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0" name="Google Shape;110;p3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" name="Google Shape;111;p3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2" name="Google Shape;112;p3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3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Google Shape;114;p3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5" name="Google Shape;115;p3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3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" name="Google Shape;117;p3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8" name="Google Shape;118;p35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indent="-3810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indent="-3810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indent="-3810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indent="-3810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indent="-3810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indent="-3810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indent="-3810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/>
        </p:txBody>
      </p:sp>
      <p:sp>
        <p:nvSpPr>
          <p:cNvPr id="119" name="Google Shape;119;p3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3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2" name="Google Shape;122;p3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3" name="Google Shape;123;p36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4" name="Google Shape;124;p3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5" name="Google Shape;125;p3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26" name="Google Shape;126;p36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27" name="Google Shape;127;p3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8" name="Google Shape;128;p3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29" name="Google Shape;129;p3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0" name="Google Shape;130;p3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1" name="Google Shape;131;p3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2" name="Google Shape;132;p3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3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" name="Google Shape;134;p3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5" name="Google Shape;135;p3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3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7" name="Google Shape;137;p3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8" name="Google Shape;138;p36"/>
          <p:cNvSpPr txBox="1"/>
          <p:nvPr>
            <p:ph idx="1" type="body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39" name="Google Shape;139;p36"/>
          <p:cNvSpPr txBox="1"/>
          <p:nvPr>
            <p:ph idx="2" type="body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40" name="Google Shape;140;p36"/>
          <p:cNvSpPr txBox="1"/>
          <p:nvPr>
            <p:ph idx="3" type="body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41" name="Google Shape;141;p3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3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44" name="Google Shape;144;p3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45" name="Google Shape;145;p37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46" name="Google Shape;146;p3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47" name="Google Shape;147;p3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48" name="Google Shape;148;p37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49" name="Google Shape;149;p3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50" name="Google Shape;150;p3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51" name="Google Shape;151;p3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52" name="Google Shape;152;p3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3" name="Google Shape;153;p3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4" name="Google Shape;154;p3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3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" name="Google Shape;156;p3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57" name="Google Shape;157;p3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3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9" name="Google Shape;159;p3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0" name="Google Shape;160;p3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38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63" name="Google Shape;163;p38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4" name="Google Shape;164;p38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65" name="Google Shape;165;p38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38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" name="Google Shape;167;p38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68" name="Google Shape;168;p38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38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0" name="Google Shape;170;p38"/>
          <p:cNvSpPr txBox="1"/>
          <p:nvPr>
            <p:ph idx="1" type="body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/>
        </p:txBody>
      </p:sp>
      <p:sp>
        <p:nvSpPr>
          <p:cNvPr id="171" name="Google Shape;171;p3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2" name="Google Shape;172;p38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3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4" name="Google Shape;174;p3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3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3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" name="Google Shape;177;p3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3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3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28.png"/><Relationship Id="rId6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books.google.es/books?id=n_Q5EAAAQBAJ&amp;printsec=frontcover&amp;hl=es#v=onepage&amp;q&amp;f=false" TargetMode="External"/><Relationship Id="rId4" Type="http://schemas.openxmlformats.org/officeDocument/2006/relationships/hyperlink" Target="https://fastercapital.com/es/contenido/Computacion-distribuida-y-paralela--creacion-de-una-ventaja-competitiva--el-papel-de-la-computacion-distribuida-y-paralela-en-las-empresas.html?utm_source=chatgpt.com#Introducci-n-a-la-computaci-n-distribuida-y-paralela" TargetMode="External"/><Relationship Id="rId11" Type="http://schemas.openxmlformats.org/officeDocument/2006/relationships/hyperlink" Target="https://dspace.itsjapon.edu.ec/jspui/bitstream/123456789/407/1/computacion-distribuida-basada-en-objetivos.pdf" TargetMode="External"/><Relationship Id="rId10" Type="http://schemas.openxmlformats.org/officeDocument/2006/relationships/hyperlink" Target="https://dspace.itsjapon.edu.ec/jspui/bitstream/123456789/407/1/computacion-distribuida-basada-en-objetivos.pdf" TargetMode="External"/><Relationship Id="rId12" Type="http://schemas.openxmlformats.org/officeDocument/2006/relationships/hyperlink" Target="https://www.researchgate.net/profile/Jose-Aguilar-51/publication/267367623_Introduccion_a_la_Computacion_Paralela/links/544f7d6a0cf29473161ce888/Introduccion-a-la-Computacion-Paralela.pdf" TargetMode="External"/><Relationship Id="rId9" Type="http://schemas.openxmlformats.org/officeDocument/2006/relationships/hyperlink" Target="https://dl.acm.org/doi/abs/10.5555/39096#sec-recommendations" TargetMode="External"/><Relationship Id="rId5" Type="http://schemas.openxmlformats.org/officeDocument/2006/relationships/hyperlink" Target="https://fastercapital.com/es/contenido/Computacion-distribuida-y-paralela--creacion-de-una-ventaja-competitiva--el-papel-de-la-computacion-distribuida-y-paralela-en-las-empresas.html?utm_source=chatgpt.com#Introducci-n-a-la-computaci-n-distribuida-y-paralela" TargetMode="External"/><Relationship Id="rId6" Type="http://schemas.openxmlformats.org/officeDocument/2006/relationships/hyperlink" Target="https://books.google.es/books?id=n_Q5EAAAQBAJ&amp;printsec=frontcover&amp;hl=es#v=onepage&amp;q&amp;f=false" TargetMode="External"/><Relationship Id="rId7" Type="http://schemas.openxmlformats.org/officeDocument/2006/relationships/hyperlink" Target="https://dl.acm.org/doi/abs/10.5555/39096#sec-recommendations" TargetMode="External"/><Relationship Id="rId8" Type="http://schemas.openxmlformats.org/officeDocument/2006/relationships/hyperlink" Target="https://dl.acm.org/doi/abs/10.5555/39096#sec-recommendation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"/>
          <p:cNvSpPr txBox="1"/>
          <p:nvPr>
            <p:ph type="ctrTitle"/>
          </p:nvPr>
        </p:nvSpPr>
        <p:spPr>
          <a:xfrm>
            <a:off x="685800" y="1090750"/>
            <a:ext cx="53922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Computación Distribuida y Paralela</a:t>
            </a:r>
            <a:endParaRPr/>
          </a:p>
        </p:txBody>
      </p:sp>
      <p:sp>
        <p:nvSpPr>
          <p:cNvPr id="185" name="Google Shape;185;p1"/>
          <p:cNvSpPr txBox="1"/>
          <p:nvPr/>
        </p:nvSpPr>
        <p:spPr>
          <a:xfrm>
            <a:off x="6915325" y="3767900"/>
            <a:ext cx="1884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Juan Carlos Cox Fernández</a:t>
            </a:r>
            <a:endParaRPr sz="110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Adrián Yared Armas de la Nuez</a:t>
            </a:r>
            <a:endParaRPr sz="110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37bb3a6d64_0_72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>
                <a:solidFill>
                  <a:srgbClr val="FF9800"/>
                </a:solidFill>
              </a:rPr>
              <a:t>Distribuida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" sz="1000"/>
              <a:t>-Requiere algoritmos específicos para la distribución y sincronización de tareas.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" sz="1000"/>
              <a:t>-La comunicación entre nodos introduce latencia y sobrecarga en la red.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" sz="1000"/>
              <a:t>-Se necesita hardware más potente o una red de ordenadores, lo que puede aumentar costos.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" sz="1000"/>
              <a:t>-Garantizar la consistencia de los datos puede ser un desafío</a:t>
            </a: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SzPts val="2000"/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337bb3a6d64_0_72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Desventajas</a:t>
            </a:r>
            <a:endParaRPr/>
          </a:p>
        </p:txBody>
      </p:sp>
      <p:sp>
        <p:nvSpPr>
          <p:cNvPr id="344" name="Google Shape;344;g337bb3a6d64_0_72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>
                <a:solidFill>
                  <a:srgbClr val="FF9800"/>
                </a:solidFill>
              </a:rPr>
              <a:t>Paralela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" sz="1000"/>
              <a:t>-Es más difícil de depurar y mantener debido a la concurrencia y comunicación entre procesos.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" sz="1000"/>
              <a:t>-La sincronización de tareas en la computación paralela puede generar cuellos de botella.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" sz="1000"/>
              <a:t>-Los algoritmos deben ser diseñados o adaptados para aprovechar el paralelismo, lo que requiere más tiempo de desarrollo.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" sz="1000"/>
              <a:t>-El acceso concurrente a memoria compartida puede generar condiciones de carrera o bloqueos.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337bb3a6d64_0_7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g337bb3a6d64_0_72"/>
          <p:cNvSpPr/>
          <p:nvPr/>
        </p:nvSpPr>
        <p:spPr>
          <a:xfrm>
            <a:off x="289600" y="607550"/>
            <a:ext cx="354755" cy="336240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317ceb8cfc_1_1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de comparación</a:t>
            </a:r>
            <a:endParaRPr/>
          </a:p>
        </p:txBody>
      </p:sp>
      <p:sp>
        <p:nvSpPr>
          <p:cNvPr id="352" name="Google Shape;352;g3317ceb8cfc_1_1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53" name="Google Shape;353;g3317ceb8cfc_1_17"/>
          <p:cNvGraphicFramePr/>
          <p:nvPr/>
        </p:nvGraphicFramePr>
        <p:xfrm>
          <a:off x="720725" y="1340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{D9DA057E-84AB-4E03-BE03-1FA99A9118BE}</a:tableStyleId>
              </a:tblPr>
              <a:tblGrid>
                <a:gridCol w="1512575"/>
                <a:gridCol w="1512575"/>
                <a:gridCol w="1512575"/>
                <a:gridCol w="1512575"/>
              </a:tblGrid>
              <a:tr h="41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Criterio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Computación Secuencial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Computación Paralela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Computación Distribuida</a:t>
                      </a:r>
                      <a:endParaRPr b="1" sz="900"/>
                    </a:p>
                  </a:txBody>
                  <a:tcPr marT="91425" marB="91425" marR="91425" marL="91425"/>
                </a:tc>
              </a:tr>
              <a:tr h="384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Velocidad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Lenta, ya que solo usa un núcleo.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Más rápida en hardware con múltiples núcleos.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Depende de la red y los nodos disponibles.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84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Escalabilidad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Limitada por la velocidad de un solo procesador.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Buena en hardware con múltiples núcleos.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Alta, se pueden agregar más nodos.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47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Tolerancia a fallos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Si el sistema falla, la ejecución se detiene.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Puede tener redundancia en algunos casos.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Alta, ya que otros nodos pueden continuar la ejecución.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47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Complejidad de programación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Simple, lógica secuencial.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Moderada, requiere manejo de hilos y concurrencia.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Alta, implica coordinación entre múltiples sistemas.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41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Consumo de energia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Puede ser alto si se usa un procesador potente.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Puede ser más eficiente en algunos casos.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Variable, depende de la distribución de carga.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47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Latencia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Baja, ya que no hay comunicación entre procesos.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Puede haber latencia si los hilos compiten por recursos.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Alta, debido a la comunicación entre nodos.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354" name="Google Shape;354;g3317ceb8cfc_1_17"/>
          <p:cNvGrpSpPr/>
          <p:nvPr/>
        </p:nvGrpSpPr>
        <p:grpSpPr>
          <a:xfrm>
            <a:off x="280811" y="644277"/>
            <a:ext cx="367459" cy="262790"/>
            <a:chOff x="3932350" y="3714775"/>
            <a:chExt cx="439650" cy="319075"/>
          </a:xfrm>
        </p:grpSpPr>
        <p:sp>
          <p:nvSpPr>
            <p:cNvPr id="355" name="Google Shape;355;g3317ceb8cfc_1_17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g3317ceb8cfc_1_17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g3317ceb8cfc_1_17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g3317ceb8cfc_1_17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g3317ceb8cfc_1_17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7bb3a6d64_0_87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Articulos</a:t>
            </a:r>
            <a:endParaRPr/>
          </a:p>
        </p:txBody>
      </p:sp>
      <p:sp>
        <p:nvSpPr>
          <p:cNvPr id="365" name="Google Shape;365;g337bb3a6d64_0_87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2000"/>
              <a:buNone/>
            </a:pPr>
            <a:r>
              <a:rPr lang="en"/>
              <a:t>Computación Distribuida y Paralela</a:t>
            </a:r>
            <a:endParaRPr/>
          </a:p>
        </p:txBody>
      </p:sp>
      <p:sp>
        <p:nvSpPr>
          <p:cNvPr id="366" name="Google Shape;366;g337bb3a6d64_0_8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Google Shape;367;g337bb3a6d64_0_87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i="0" sz="3000" u="none" cap="none" strike="noStrike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37bb3a6d64_0_94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Articulo 1: Resumen</a:t>
            </a:r>
            <a:endParaRPr/>
          </a:p>
        </p:txBody>
      </p:sp>
      <p:sp>
        <p:nvSpPr>
          <p:cNvPr id="373" name="Google Shape;373;g337bb3a6d64_0_94"/>
          <p:cNvSpPr txBox="1"/>
          <p:nvPr>
            <p:ph idx="1" type="body"/>
          </p:nvPr>
        </p:nvSpPr>
        <p:spPr>
          <a:xfrm>
            <a:off x="270950" y="1377250"/>
            <a:ext cx="8677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El artículo “</a:t>
            </a:r>
            <a:r>
              <a:rPr lang="en" sz="1000"/>
              <a:t>Computación distribuida y paralela: creación de una ventaja competitiva</a:t>
            </a:r>
            <a:r>
              <a:rPr lang="en" sz="1000"/>
              <a:t>” explora cómo estas arquitecturas informáticas se han convertido en componentes esenciales para el desarrollo estratégico de las empresas en diversas industrias. Destaca que la integración de sistemas distribuidos y paralelos no solo potencia la capacidad de procesamiento, sino que también promueve un uso eficiente de los datos y recursos, impulsando a las empresas hacia un crecimiento significativo.</a:t>
            </a:r>
            <a:endParaRPr sz="900"/>
          </a:p>
        </p:txBody>
      </p:sp>
      <p:sp>
        <p:nvSpPr>
          <p:cNvPr id="374" name="Google Shape;374;g337bb3a6d64_0_9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5" name="Google Shape;375;g337bb3a6d64_0_94"/>
          <p:cNvGrpSpPr/>
          <p:nvPr/>
        </p:nvGrpSpPr>
        <p:grpSpPr>
          <a:xfrm>
            <a:off x="270944" y="629920"/>
            <a:ext cx="392063" cy="291505"/>
            <a:chOff x="5247525" y="3007275"/>
            <a:chExt cx="517575" cy="384825"/>
          </a:xfrm>
        </p:grpSpPr>
        <p:sp>
          <p:nvSpPr>
            <p:cNvPr id="376" name="Google Shape;376;g337bb3a6d64_0_94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337bb3a6d64_0_94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8" name="Google Shape;378;g337bb3a6d64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337" y="2364512"/>
            <a:ext cx="4442826" cy="24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317ceb8cfc_1_2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Articulo 1: Argumentos</a:t>
            </a:r>
            <a:endParaRPr/>
          </a:p>
        </p:txBody>
      </p:sp>
      <p:sp>
        <p:nvSpPr>
          <p:cNvPr id="384" name="Google Shape;384;g3317ceb8cfc_1_28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000"/>
              <a:t>Escalabilidad y flexibilidad</a:t>
            </a:r>
            <a:endParaRPr sz="10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000"/>
              <a:t>Rentabilidad</a:t>
            </a:r>
            <a:endParaRPr sz="10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000"/>
              <a:t>Procesamiento de datos mejorado</a:t>
            </a:r>
            <a:endParaRPr sz="10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000"/>
              <a:t>Aceleración de la innovación</a:t>
            </a:r>
            <a:endParaRPr sz="10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000"/>
              <a:t>Confiabilidad y redundancia</a:t>
            </a:r>
            <a:endParaRPr sz="10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000"/>
              <a:t>Colaboración global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3317ceb8cfc_1_2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6" name="Google Shape;386;g3317ceb8cfc_1_28"/>
          <p:cNvGrpSpPr/>
          <p:nvPr/>
        </p:nvGrpSpPr>
        <p:grpSpPr>
          <a:xfrm>
            <a:off x="270944" y="629920"/>
            <a:ext cx="392063" cy="291505"/>
            <a:chOff x="5247525" y="3007275"/>
            <a:chExt cx="517575" cy="384825"/>
          </a:xfrm>
        </p:grpSpPr>
        <p:sp>
          <p:nvSpPr>
            <p:cNvPr id="387" name="Google Shape;387;g3317ceb8cfc_1_28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g3317ceb8cfc_1_28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9" name="Google Shape;389;g3317ceb8cfc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950" y="1596949"/>
            <a:ext cx="4926700" cy="27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317ceb8cfc_0_294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Articulo 1: Casos de uso</a:t>
            </a:r>
            <a:endParaRPr/>
          </a:p>
        </p:txBody>
      </p:sp>
      <p:sp>
        <p:nvSpPr>
          <p:cNvPr id="395" name="Google Shape;395;g3317ceb8cfc_0_294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000"/>
              <a:t>Gigante minorista durante temporadas pico</a:t>
            </a:r>
            <a:endParaRPr sz="10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000"/>
              <a:t>Empresa de análisis financiero</a:t>
            </a:r>
            <a:endParaRPr sz="10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000"/>
              <a:t>Empresa de logística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3317ceb8cfc_0_29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7" name="Google Shape;397;g3317ceb8cfc_0_294"/>
          <p:cNvGrpSpPr/>
          <p:nvPr/>
        </p:nvGrpSpPr>
        <p:grpSpPr>
          <a:xfrm>
            <a:off x="270944" y="629920"/>
            <a:ext cx="392063" cy="291505"/>
            <a:chOff x="5247525" y="3007275"/>
            <a:chExt cx="517575" cy="384825"/>
          </a:xfrm>
        </p:grpSpPr>
        <p:sp>
          <p:nvSpPr>
            <p:cNvPr id="398" name="Google Shape;398;g3317ceb8cfc_0_294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3317ceb8cfc_0_294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0" name="Google Shape;400;g3317ceb8cfc_0_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4300" y="1197601"/>
            <a:ext cx="2020173" cy="11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3317ceb8cfc_0_2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7575" y="1755326"/>
            <a:ext cx="1882437" cy="163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3317ceb8cfc_0_2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3600" y="2656725"/>
            <a:ext cx="2394600" cy="14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17ceb8cfc_0_303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Articulo 2: Resumen</a:t>
            </a:r>
            <a:endParaRPr/>
          </a:p>
        </p:txBody>
      </p:sp>
      <p:sp>
        <p:nvSpPr>
          <p:cNvPr id="408" name="Google Shape;408;g3317ceb8cfc_0_303"/>
          <p:cNvSpPr txBox="1"/>
          <p:nvPr>
            <p:ph idx="1" type="body"/>
          </p:nvPr>
        </p:nvSpPr>
        <p:spPr>
          <a:xfrm>
            <a:off x="270950" y="1377250"/>
            <a:ext cx="8677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El libro Parallel and Distributed Computation: Numerical Methods es una referencia clave en computación paralela y distribuida, centrada en métodos numéricos. Analiza algoritmos para estos sistemas, considerando su teoría y aplicaciones. Examina la convergencia, estabilidad y escalabilidad de los métodos, además de estrategias de sincronización y comunicación entre nodos, esenciales para su implementación.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409" name="Google Shape;409;g3317ceb8cfc_0_30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0" name="Google Shape;410;g3317ceb8cfc_0_303"/>
          <p:cNvGrpSpPr/>
          <p:nvPr/>
        </p:nvGrpSpPr>
        <p:grpSpPr>
          <a:xfrm>
            <a:off x="270944" y="629920"/>
            <a:ext cx="392063" cy="291505"/>
            <a:chOff x="5247525" y="3007275"/>
            <a:chExt cx="517575" cy="384825"/>
          </a:xfrm>
        </p:grpSpPr>
        <p:sp>
          <p:nvSpPr>
            <p:cNvPr id="411" name="Google Shape;411;g3317ceb8cfc_0_303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3317ceb8cfc_0_303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3" name="Google Shape;413;g3317ceb8cfc_0_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113" y="2176025"/>
            <a:ext cx="3135775" cy="265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317ceb8cfc_0_313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Articulo 2: Argumentos</a:t>
            </a:r>
            <a:endParaRPr/>
          </a:p>
        </p:txBody>
      </p:sp>
      <p:sp>
        <p:nvSpPr>
          <p:cNvPr id="419" name="Google Shape;419;g3317ceb8cfc_0_313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000"/>
              <a:t>Eficiencia computacional</a:t>
            </a:r>
            <a:endParaRPr sz="10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000"/>
              <a:t>Escalabilidad</a:t>
            </a:r>
            <a:endParaRPr sz="10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000"/>
              <a:t>Flexibilidad en la resolución de problemas</a:t>
            </a:r>
            <a:endParaRPr sz="10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000"/>
              <a:t>Robustez y tolerancia a fallos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3317ceb8cfc_0_31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g3317ceb8cfc_0_313"/>
          <p:cNvGrpSpPr/>
          <p:nvPr/>
        </p:nvGrpSpPr>
        <p:grpSpPr>
          <a:xfrm>
            <a:off x="270944" y="629920"/>
            <a:ext cx="392063" cy="291505"/>
            <a:chOff x="5247525" y="3007275"/>
            <a:chExt cx="517575" cy="384825"/>
          </a:xfrm>
        </p:grpSpPr>
        <p:sp>
          <p:nvSpPr>
            <p:cNvPr id="422" name="Google Shape;422;g3317ceb8cfc_0_313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g3317ceb8cfc_0_313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4" name="Google Shape;424;g3317ceb8cfc_0_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850" y="1631675"/>
            <a:ext cx="5053472" cy="284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317ceb8cfc_0_32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Articulo 2: Casos de uso</a:t>
            </a:r>
            <a:endParaRPr/>
          </a:p>
        </p:txBody>
      </p:sp>
      <p:sp>
        <p:nvSpPr>
          <p:cNvPr id="430" name="Google Shape;430;g3317ceb8cfc_0_322"/>
          <p:cNvSpPr txBox="1"/>
          <p:nvPr>
            <p:ph idx="1" type="body"/>
          </p:nvPr>
        </p:nvSpPr>
        <p:spPr>
          <a:xfrm>
            <a:off x="844200" y="1327350"/>
            <a:ext cx="6132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000"/>
              <a:t>Solución de sistemas de ecuaciones lineales</a:t>
            </a:r>
            <a:endParaRPr sz="10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000"/>
              <a:t>Optimización numérica</a:t>
            </a:r>
            <a:endParaRPr sz="10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000"/>
              <a:t>Simulaciones en dinámica de fluidos</a:t>
            </a:r>
            <a:endParaRPr sz="10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000"/>
              <a:t>Análisis de grandes redes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3317ceb8cfc_0_32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2" name="Google Shape;432;g3317ceb8cfc_0_322"/>
          <p:cNvGrpSpPr/>
          <p:nvPr/>
        </p:nvGrpSpPr>
        <p:grpSpPr>
          <a:xfrm>
            <a:off x="270944" y="629920"/>
            <a:ext cx="392063" cy="291505"/>
            <a:chOff x="5247525" y="3007275"/>
            <a:chExt cx="517575" cy="384825"/>
          </a:xfrm>
        </p:grpSpPr>
        <p:sp>
          <p:nvSpPr>
            <p:cNvPr id="433" name="Google Shape;433;g3317ceb8cfc_0_322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g3317ceb8cfc_0_322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5" name="Google Shape;435;g3317ceb8cfc_0_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8650" y="1327350"/>
            <a:ext cx="2131651" cy="11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3317ceb8cfc_0_3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350" y="1756875"/>
            <a:ext cx="1712201" cy="128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3317ceb8cfc_0_3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3725" y="2852524"/>
            <a:ext cx="2020099" cy="112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3317ceb8cfc_0_3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2050" y="3085999"/>
            <a:ext cx="1546800" cy="15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317ceb8cfc_0_33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Articulo 3: Resumen</a:t>
            </a:r>
            <a:endParaRPr/>
          </a:p>
        </p:txBody>
      </p:sp>
      <p:sp>
        <p:nvSpPr>
          <p:cNvPr id="444" name="Google Shape;444;g3317ceb8cfc_0_331"/>
          <p:cNvSpPr txBox="1"/>
          <p:nvPr>
            <p:ph idx="1" type="body"/>
          </p:nvPr>
        </p:nvSpPr>
        <p:spPr>
          <a:xfrm>
            <a:off x="270950" y="1377250"/>
            <a:ext cx="8677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El artículo "A Graph-Based Recommender System for Digital Library", aborda la mejora de los sistemas de recomendación en bibliotecas digitales mediante un enfoque híbrido que combina técnicas basadas en contenido y colaborativas. Los autores proponen un sistema de recomendación basado en grafos que utiliza un algoritmo de red de Hopfield para explotar asociaciones de alto grado entre libros y usuarios, con el objetivo de mejorar la precisión y el recall de las recomendaciones.</a:t>
            </a:r>
            <a:endParaRPr sz="900"/>
          </a:p>
        </p:txBody>
      </p:sp>
      <p:sp>
        <p:nvSpPr>
          <p:cNvPr id="445" name="Google Shape;445;g3317ceb8cfc_0_33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46" name="Google Shape;446;g3317ceb8cfc_0_331"/>
          <p:cNvGrpSpPr/>
          <p:nvPr/>
        </p:nvGrpSpPr>
        <p:grpSpPr>
          <a:xfrm>
            <a:off x="270944" y="629920"/>
            <a:ext cx="392063" cy="291505"/>
            <a:chOff x="5247525" y="3007275"/>
            <a:chExt cx="517575" cy="384825"/>
          </a:xfrm>
        </p:grpSpPr>
        <p:sp>
          <p:nvSpPr>
            <p:cNvPr id="447" name="Google Shape;447;g3317ceb8cfc_0_331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g3317ceb8cfc_0_331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9" name="Google Shape;449;g3317ceb8cfc_0_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225" y="2276175"/>
            <a:ext cx="4311250" cy="28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7bb3a6d64_0_10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Definición</a:t>
            </a:r>
            <a:endParaRPr/>
          </a:p>
        </p:txBody>
      </p:sp>
      <p:sp>
        <p:nvSpPr>
          <p:cNvPr id="191" name="Google Shape;191;g337bb3a6d64_0_10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2000"/>
              <a:buNone/>
            </a:pPr>
            <a:r>
              <a:rPr lang="en"/>
              <a:t>Computación Distribuida y Paralela</a:t>
            </a:r>
            <a:endParaRPr/>
          </a:p>
        </p:txBody>
      </p:sp>
      <p:sp>
        <p:nvSpPr>
          <p:cNvPr id="192" name="Google Shape;192;g337bb3a6d64_0_1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g337bb3a6d64_0_10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" sz="12000" u="none" cap="none" strike="noStrik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i="0" sz="3000" u="none" cap="none" strike="noStrike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3a465ca878_0_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Hopfield</a:t>
            </a:r>
            <a:endParaRPr/>
          </a:p>
        </p:txBody>
      </p:sp>
      <p:sp>
        <p:nvSpPr>
          <p:cNvPr id="455" name="Google Shape;455;g33a465ca878_0_2"/>
          <p:cNvSpPr txBox="1"/>
          <p:nvPr>
            <p:ph idx="1" type="body"/>
          </p:nvPr>
        </p:nvSpPr>
        <p:spPr>
          <a:xfrm>
            <a:off x="328950" y="1327350"/>
            <a:ext cx="8634900" cy="10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Las redes de Hopfield son un tipo de red neuronal recurrente utilizada para la memoria asociativa y la optimización combinatoria.</a:t>
            </a:r>
            <a:endParaRPr/>
          </a:p>
        </p:txBody>
      </p:sp>
      <p:sp>
        <p:nvSpPr>
          <p:cNvPr id="456" name="Google Shape;456;g33a465ca878_0_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57" name="Google Shape;457;g33a465ca878_0_2"/>
          <p:cNvGrpSpPr/>
          <p:nvPr/>
        </p:nvGrpSpPr>
        <p:grpSpPr>
          <a:xfrm>
            <a:off x="270944" y="629920"/>
            <a:ext cx="392063" cy="291505"/>
            <a:chOff x="5247525" y="3007275"/>
            <a:chExt cx="517575" cy="384825"/>
          </a:xfrm>
        </p:grpSpPr>
        <p:sp>
          <p:nvSpPr>
            <p:cNvPr id="458" name="Google Shape;458;g33a465ca878_0_2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g33a465ca878_0_2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0" name="Google Shape;460;g33a465ca878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663" y="2025975"/>
            <a:ext cx="3999475" cy="29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317ceb8cfc_0_34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Articulo 3: Argumentos</a:t>
            </a:r>
            <a:endParaRPr/>
          </a:p>
        </p:txBody>
      </p:sp>
      <p:sp>
        <p:nvSpPr>
          <p:cNvPr id="466" name="Google Shape;466;g3317ceb8cfc_0_341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AutoNum type="arabicPeriod"/>
            </a:pPr>
            <a:r>
              <a:rPr lang="en" sz="1000"/>
              <a:t>Mejora de la calidad de las recomendaciones</a:t>
            </a:r>
            <a:endParaRPr sz="1000"/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AutoNum type="arabicPeriod"/>
            </a:pPr>
            <a:r>
              <a:rPr lang="en" sz="1000"/>
              <a:t>Explotación de asociaciones complejas</a:t>
            </a:r>
            <a:endParaRPr sz="1000"/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AutoNum type="arabicPeriod"/>
            </a:pPr>
            <a:r>
              <a:rPr lang="en" sz="1000"/>
              <a:t>Evaluación empírica positiva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3317ceb8cfc_0_34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8" name="Google Shape;468;g3317ceb8cfc_0_341"/>
          <p:cNvGrpSpPr/>
          <p:nvPr/>
        </p:nvGrpSpPr>
        <p:grpSpPr>
          <a:xfrm>
            <a:off x="270944" y="629920"/>
            <a:ext cx="392063" cy="291505"/>
            <a:chOff x="5247525" y="3007275"/>
            <a:chExt cx="517575" cy="384825"/>
          </a:xfrm>
        </p:grpSpPr>
        <p:sp>
          <p:nvSpPr>
            <p:cNvPr id="469" name="Google Shape;469;g3317ceb8cfc_0_341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g3317ceb8cfc_0_341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1" name="Google Shape;471;g3317ceb8cfc_0_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625" y="1527025"/>
            <a:ext cx="4875704" cy="27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317ceb8cfc_0_350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Articulo 3: Casos de uso</a:t>
            </a:r>
            <a:endParaRPr/>
          </a:p>
        </p:txBody>
      </p:sp>
      <p:sp>
        <p:nvSpPr>
          <p:cNvPr id="477" name="Google Shape;477;g3317ceb8cfc_0_350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AutoNum type="arabicPeriod"/>
            </a:pPr>
            <a:r>
              <a:rPr lang="en" sz="1000"/>
              <a:t>Bibliotecas digitales académicas</a:t>
            </a:r>
            <a:endParaRPr sz="1000"/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AutoNum type="arabicPeriod"/>
            </a:pPr>
            <a:r>
              <a:rPr lang="en" sz="1000"/>
              <a:t>Plataformas de venta de libros en línea</a:t>
            </a:r>
            <a:endParaRPr sz="1000"/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"/>
              <a:buAutoNum type="arabicPeriod"/>
            </a:pPr>
            <a:r>
              <a:rPr lang="en" sz="1000"/>
              <a:t>Sistemas de gestión de información personal</a:t>
            </a:r>
            <a:endParaRPr sz="1000"/>
          </a:p>
        </p:txBody>
      </p:sp>
      <p:sp>
        <p:nvSpPr>
          <p:cNvPr id="478" name="Google Shape;478;g3317ceb8cfc_0_35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9" name="Google Shape;479;g3317ceb8cfc_0_350"/>
          <p:cNvGrpSpPr/>
          <p:nvPr/>
        </p:nvGrpSpPr>
        <p:grpSpPr>
          <a:xfrm>
            <a:off x="270944" y="629920"/>
            <a:ext cx="392063" cy="291505"/>
            <a:chOff x="5247525" y="3007275"/>
            <a:chExt cx="517575" cy="384825"/>
          </a:xfrm>
        </p:grpSpPr>
        <p:sp>
          <p:nvSpPr>
            <p:cNvPr id="480" name="Google Shape;480;g3317ceb8cfc_0_350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g3317ceb8cfc_0_350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2" name="Google Shape;482;g3317ceb8cfc_0_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977" y="1577575"/>
            <a:ext cx="1826024" cy="12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3317ceb8cfc_0_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6425" y="2277875"/>
            <a:ext cx="2298618" cy="7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3317ceb8cfc_0_3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3425" y="3081051"/>
            <a:ext cx="1555451" cy="155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317ceb8cfc_0_370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>
                <a:solidFill>
                  <a:srgbClr val="FF9800"/>
                </a:solidFill>
              </a:rPr>
              <a:t>Big data</a:t>
            </a:r>
            <a:endParaRPr b="1">
              <a:solidFill>
                <a:srgbClr val="FF98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Estos artículos demuestran que sin computación distribuida y paralela, el análisis de datos a gran escala sería inviable en muchas aplicaciones empresariales y científicas.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3317ceb8cfc_0_370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Comparativa</a:t>
            </a:r>
            <a:endParaRPr/>
          </a:p>
        </p:txBody>
      </p:sp>
      <p:sp>
        <p:nvSpPr>
          <p:cNvPr id="491" name="Google Shape;491;g3317ceb8cfc_0_370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>
                <a:solidFill>
                  <a:srgbClr val="FF9800"/>
                </a:solidFill>
              </a:rPr>
              <a:t>Deep Learning e IA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En cuanto a los artículos, se señala que, debido a que los modelos de IA modernos requieren un procesamiento masivo, el uso de sistemas distribuidos y paralelos permite acelerar tanto el entrenamiento como las inferencias. Esto hace posible aplicaciones avanzadas, como asistentes virtuales, sistemas de visión por computadora y detección de fraudes en tiempo real.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92" name="Google Shape;492;g3317ceb8cfc_0_37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3" name="Google Shape;493;g3317ceb8cfc_0_370"/>
          <p:cNvGrpSpPr/>
          <p:nvPr/>
        </p:nvGrpSpPr>
        <p:grpSpPr>
          <a:xfrm>
            <a:off x="271640" y="587258"/>
            <a:ext cx="377333" cy="376843"/>
            <a:chOff x="3292425" y="3664250"/>
            <a:chExt cx="397025" cy="391525"/>
          </a:xfrm>
        </p:grpSpPr>
        <p:sp>
          <p:nvSpPr>
            <p:cNvPr id="494" name="Google Shape;494;g3317ceb8cfc_0_370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g3317ceb8cfc_0_370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g3317ceb8cfc_0_370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317ceb8cfc_0_385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>
                <a:solidFill>
                  <a:srgbClr val="FF9800"/>
                </a:solidFill>
              </a:rPr>
              <a:t>En la </a:t>
            </a:r>
            <a:r>
              <a:rPr b="1" lang="en">
                <a:solidFill>
                  <a:srgbClr val="FF9800"/>
                </a:solidFill>
              </a:rPr>
              <a:t>investigación</a:t>
            </a:r>
            <a:endParaRPr b="1">
              <a:solidFill>
                <a:srgbClr val="FF98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-</a:t>
            </a:r>
            <a:r>
              <a:rPr lang="en" sz="1000"/>
              <a:t> </a:t>
            </a: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Procesamiento de señales e imágenes</a:t>
            </a:r>
            <a:r>
              <a:rPr lang="en" sz="1000"/>
              <a:t>:  Utilizado en reconocimiento de  patrones e imágenes médicas.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-Análisis de grandes redes</a:t>
            </a:r>
            <a:r>
              <a:rPr lang="en" sz="1000"/>
              <a:t>:  Investigaciones en redes sociales, comunicación y estructuras complejas.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-Empresa de biotecnología</a:t>
            </a:r>
            <a:r>
              <a:rPr lang="en" sz="1000"/>
              <a:t>:  Aceleración de la secuenciación genómica y descubrimiento de medicamentos.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-Bibliotecas digitales académicas: </a:t>
            </a:r>
            <a:r>
              <a:rPr lang="en" sz="1000"/>
              <a:t> Recomendación de artículos y libros para facilitar el acceso a recursos científicos.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3317ceb8cfc_0_385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Aplicaciones</a:t>
            </a:r>
            <a:endParaRPr/>
          </a:p>
        </p:txBody>
      </p:sp>
      <p:sp>
        <p:nvSpPr>
          <p:cNvPr id="503" name="Google Shape;503;g3317ceb8cfc_0_385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>
                <a:solidFill>
                  <a:srgbClr val="FF9800"/>
                </a:solidFill>
              </a:rPr>
              <a:t>En la industria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-</a:t>
            </a: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E</a:t>
            </a: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mpresa de logística:</a:t>
            </a:r>
            <a:r>
              <a:rPr lang="en" sz="1000"/>
              <a:t>  Optimización de rutas de entrega en tiempo real.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-Proveedor de almacenamiento en la nube:</a:t>
            </a:r>
            <a:r>
              <a:rPr lang="en" sz="1000"/>
              <a:t>  Disponibilidad continua de datos con sistemas distribuidos.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-Empresa de análisis financiero: </a:t>
            </a:r>
            <a:r>
              <a:rPr lang="en" sz="1000"/>
              <a:t> Evaluación de riesgos y simulaciones con algoritmos paralelos.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-Gigante minorista durante temporadas pico: </a:t>
            </a:r>
            <a:r>
              <a:rPr lang="en" sz="1000"/>
              <a:t>Gestión eficiente de millones de transacciones simultáneas.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04" name="Google Shape;504;g3317ceb8cfc_0_38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5" name="Google Shape;505;g3317ceb8cfc_0_385"/>
          <p:cNvGrpSpPr/>
          <p:nvPr/>
        </p:nvGrpSpPr>
        <p:grpSpPr>
          <a:xfrm>
            <a:off x="271640" y="587258"/>
            <a:ext cx="377333" cy="376843"/>
            <a:chOff x="3292425" y="3664250"/>
            <a:chExt cx="397025" cy="391525"/>
          </a:xfrm>
        </p:grpSpPr>
        <p:sp>
          <p:nvSpPr>
            <p:cNvPr id="506" name="Google Shape;506;g3317ceb8cfc_0_385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g3317ceb8cfc_0_385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g3317ceb8cfc_0_385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317ceb8cfc_0_39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Bibliografía</a:t>
            </a:r>
            <a:endParaRPr/>
          </a:p>
        </p:txBody>
      </p:sp>
      <p:sp>
        <p:nvSpPr>
          <p:cNvPr id="514" name="Google Shape;514;g3317ceb8cfc_0_398"/>
          <p:cNvSpPr txBox="1"/>
          <p:nvPr/>
        </p:nvSpPr>
        <p:spPr>
          <a:xfrm>
            <a:off x="1028575" y="4250725"/>
            <a:ext cx="6132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 tienes alguna pregunta sobre la exposición es el momento.</a:t>
            </a:r>
            <a:endParaRPr b="0" i="1" sz="1000" u="none" cap="none" strike="noStrike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000" u="none" cap="none" strike="noStrike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1" sz="1000" u="none" cap="none" strike="noStrike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15" name="Google Shape;515;g3317ceb8cfc_0_39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6" name="Google Shape;516;g3317ceb8cfc_0_398"/>
          <p:cNvGrpSpPr/>
          <p:nvPr/>
        </p:nvGrpSpPr>
        <p:grpSpPr>
          <a:xfrm>
            <a:off x="283552" y="610550"/>
            <a:ext cx="330270" cy="330251"/>
            <a:chOff x="1923675" y="1633650"/>
            <a:chExt cx="436000" cy="435975"/>
          </a:xfrm>
        </p:grpSpPr>
        <p:sp>
          <p:nvSpPr>
            <p:cNvPr id="517" name="Google Shape;517;g3317ceb8cfc_0_398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g3317ceb8cfc_0_398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g3317ceb8cfc_0_398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g3317ceb8cfc_0_398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g3317ceb8cfc_0_398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g3317ceb8cfc_0_398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3" name="Google Shape;523;g3317ceb8cfc_0_398"/>
          <p:cNvSpPr txBox="1"/>
          <p:nvPr>
            <p:ph idx="1" type="body"/>
          </p:nvPr>
        </p:nvSpPr>
        <p:spPr>
          <a:xfrm>
            <a:off x="284625" y="1555775"/>
            <a:ext cx="4170600" cy="28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>
                <a:solidFill>
                  <a:srgbClr val="FF9800"/>
                </a:solidFill>
              </a:rPr>
              <a:t>Enlaces de artículos utilizados:</a:t>
            </a:r>
            <a:endParaRPr b="1">
              <a:solidFill>
                <a:srgbClr val="FF98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Definiciones</a:t>
            </a:r>
            <a:endParaRPr u="sng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Computación distribuida y paralela: creación de una ventaja Competitiv</a:t>
            </a:r>
            <a:r>
              <a:rPr b="1"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a</a:t>
            </a:r>
            <a:endParaRPr u="sng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6"/>
              </a:rPr>
              <a:t>Parallel and Distributed Computation: Numerical Methods</a:t>
            </a:r>
            <a:endParaRPr b="1" sz="1000" u="sng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7"/>
              </a:rPr>
              <a:t>A Graph-Based Recommender System for Digital Library</a:t>
            </a:r>
            <a:endParaRPr b="1" sz="1000" u="sng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3317ceb8cfc_0_398"/>
          <p:cNvSpPr txBox="1"/>
          <p:nvPr>
            <p:ph idx="1" type="body"/>
          </p:nvPr>
        </p:nvSpPr>
        <p:spPr>
          <a:xfrm>
            <a:off x="5414475" y="1555775"/>
            <a:ext cx="3444900" cy="28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Otros enlaces:</a:t>
            </a:r>
            <a:endParaRPr b="1">
              <a:solidFill>
                <a:srgbClr val="FF98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8"/>
              </a:rPr>
              <a:t>An introduction to distributed and parallel computing</a:t>
            </a:r>
            <a:r>
              <a:rPr b="1"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9"/>
              </a:rPr>
              <a:t> </a:t>
            </a: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        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10"/>
              </a:rPr>
              <a:t>Computación</a:t>
            </a:r>
            <a:r>
              <a:rPr b="1"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11"/>
              </a:rPr>
              <a:t> Distribuida basada en Objetivos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12"/>
              </a:rPr>
              <a:t>Introducción a la computación paralela</a:t>
            </a: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                             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g3317ceb8cfc_0_398"/>
          <p:cNvSpPr/>
          <p:nvPr/>
        </p:nvSpPr>
        <p:spPr>
          <a:xfrm>
            <a:off x="613831" y="4250716"/>
            <a:ext cx="306276" cy="278590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37bb3a6d64_0_1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Definición</a:t>
            </a:r>
            <a:endParaRPr/>
          </a:p>
        </p:txBody>
      </p:sp>
      <p:sp>
        <p:nvSpPr>
          <p:cNvPr id="199" name="Google Shape;199;g337bb3a6d64_0_18"/>
          <p:cNvSpPr txBox="1"/>
          <p:nvPr>
            <p:ph idx="2" type="body"/>
          </p:nvPr>
        </p:nvSpPr>
        <p:spPr>
          <a:xfrm>
            <a:off x="4319075" y="2634900"/>
            <a:ext cx="3654900" cy="17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9800"/>
                </a:solidFill>
              </a:rPr>
              <a:t>Computación Paralela</a:t>
            </a:r>
            <a:endParaRPr sz="1200">
              <a:solidFill>
                <a:srgbClr val="FF98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Los sistemas paralelos agrupan varios procesadores en un mismo entorno con comunicación más rápida y estable, trabajando juntos en una tarea específica.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SzPts val="2000"/>
              <a:buNone/>
            </a:pPr>
            <a:r>
              <a:t/>
            </a:r>
            <a:endParaRPr b="1" sz="1200"/>
          </a:p>
        </p:txBody>
      </p:sp>
      <p:sp>
        <p:nvSpPr>
          <p:cNvPr id="200" name="Google Shape;200;g337bb3a6d64_0_18"/>
          <p:cNvSpPr txBox="1"/>
          <p:nvPr>
            <p:ph idx="2" type="body"/>
          </p:nvPr>
        </p:nvSpPr>
        <p:spPr>
          <a:xfrm>
            <a:off x="859275" y="1656363"/>
            <a:ext cx="51684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000">
                <a:solidFill>
                  <a:srgbClr val="3F5378"/>
                </a:solidFill>
              </a:rPr>
              <a:t>La computación paralela y distribuida ha crecido debido a la necesidad de resolver problemas complejos y avances tecnológicos. Tales como ecuaciones diferenciales, dinámica de fluidos u optimización de sistemas interconectados</a:t>
            </a:r>
            <a:endParaRPr i="1" sz="1000">
              <a:solidFill>
                <a:srgbClr val="3F537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rgbClr val="3F537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i="1" sz="1000">
              <a:solidFill>
                <a:srgbClr val="3F5378"/>
              </a:solidFill>
            </a:endParaRPr>
          </a:p>
        </p:txBody>
      </p:sp>
      <p:sp>
        <p:nvSpPr>
          <p:cNvPr id="201" name="Google Shape;201;g337bb3a6d64_0_1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g337bb3a6d64_0_18"/>
          <p:cNvSpPr txBox="1"/>
          <p:nvPr>
            <p:ph idx="1" type="body"/>
          </p:nvPr>
        </p:nvSpPr>
        <p:spPr>
          <a:xfrm>
            <a:off x="814275" y="2634900"/>
            <a:ext cx="3274200" cy="17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9800"/>
                </a:solidFill>
              </a:rPr>
              <a:t>Computación Distribuida</a:t>
            </a:r>
            <a:endParaRPr sz="1200">
              <a:solidFill>
                <a:srgbClr val="FF98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Los sistemas distribuidos conectan procesadores geográficamente separados mediante redes, donde la comunicación puede ser más lenta o menos fiable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SzPts val="2000"/>
              <a:buNone/>
            </a:pPr>
            <a:r>
              <a:t/>
            </a:r>
            <a:endParaRPr/>
          </a:p>
        </p:txBody>
      </p:sp>
      <p:grpSp>
        <p:nvGrpSpPr>
          <p:cNvPr id="203" name="Google Shape;203;g337bb3a6d64_0_18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204" name="Google Shape;204;g337bb3a6d64_0_18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g337bb3a6d64_0_18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337bb3a6d64_0_18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g337bb3a6d64_0_18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337bb3a6d64_0_18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337bb3a6d64_0_18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g337bb3a6d64_0_18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g337bb3a6d64_0_18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337bb3a6d64_0_18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337bb3a6d64_0_18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g337bb3a6d64_0_18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g337bb3a6d64_0_18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g337bb3a6d64_0_18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g337bb3a6d64_0_18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17ceb8cfc_0_15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Tipos de computación paralela</a:t>
            </a:r>
            <a:endParaRPr/>
          </a:p>
        </p:txBody>
      </p:sp>
      <p:sp>
        <p:nvSpPr>
          <p:cNvPr id="223" name="Google Shape;223;g3317ceb8cfc_0_15"/>
          <p:cNvSpPr txBox="1"/>
          <p:nvPr>
            <p:ph idx="12" type="sldNum"/>
          </p:nvPr>
        </p:nvSpPr>
        <p:spPr>
          <a:xfrm>
            <a:off x="7558450" y="4208575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g3317ceb8cfc_0_15"/>
          <p:cNvSpPr txBox="1"/>
          <p:nvPr>
            <p:ph idx="1" type="body"/>
          </p:nvPr>
        </p:nvSpPr>
        <p:spPr>
          <a:xfrm>
            <a:off x="754725" y="1521775"/>
            <a:ext cx="18039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Masivamente paralelas</a:t>
            </a:r>
            <a:endParaRPr sz="1200">
              <a:solidFill>
                <a:srgbClr val="FF98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25" name="Google Shape;225;g3317ceb8cfc_0_15"/>
          <p:cNvSpPr txBox="1"/>
          <p:nvPr>
            <p:ph idx="1" type="body"/>
          </p:nvPr>
        </p:nvSpPr>
        <p:spPr>
          <a:xfrm>
            <a:off x="754725" y="2198125"/>
            <a:ext cx="18039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Control </a:t>
            </a:r>
            <a:r>
              <a:rPr lang="en" sz="12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centralizado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26" name="Google Shape;226;g3317ceb8cfc_0_15"/>
          <p:cNvSpPr txBox="1"/>
          <p:nvPr>
            <p:ph idx="1" type="body"/>
          </p:nvPr>
        </p:nvSpPr>
        <p:spPr>
          <a:xfrm>
            <a:off x="754725" y="2669200"/>
            <a:ext cx="18039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Sincronización</a:t>
            </a:r>
            <a:endParaRPr sz="1200">
              <a:solidFill>
                <a:srgbClr val="FF98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27" name="Google Shape;227;g3317ceb8cfc_0_15"/>
          <p:cNvSpPr txBox="1"/>
          <p:nvPr>
            <p:ph idx="1" type="body"/>
          </p:nvPr>
        </p:nvSpPr>
        <p:spPr>
          <a:xfrm>
            <a:off x="754725" y="3345550"/>
            <a:ext cx="18039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Interconexión de procesadores</a:t>
            </a:r>
            <a:endParaRPr sz="1200">
              <a:solidFill>
                <a:srgbClr val="FF98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28" name="Google Shape;228;g3317ceb8cfc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298" y="1309700"/>
            <a:ext cx="992149" cy="61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3317ceb8cfc_0_15"/>
          <p:cNvSpPr txBox="1"/>
          <p:nvPr>
            <p:ph idx="1" type="body"/>
          </p:nvPr>
        </p:nvSpPr>
        <p:spPr>
          <a:xfrm>
            <a:off x="2759263" y="1472575"/>
            <a:ext cx="18039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Miles de </a:t>
            </a:r>
            <a:r>
              <a:rPr lang="en" sz="1200"/>
              <a:t>procesadores para tareas complejas </a:t>
            </a:r>
            <a:r>
              <a:rPr lang="en" sz="1200"/>
              <a:t> </a:t>
            </a:r>
            <a:endParaRPr sz="1200">
              <a:solidFill>
                <a:srgbClr val="FF98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30" name="Google Shape;230;g3317ceb8cfc_0_15"/>
          <p:cNvSpPr txBox="1"/>
          <p:nvPr>
            <p:ph idx="1" type="body"/>
          </p:nvPr>
        </p:nvSpPr>
        <p:spPr>
          <a:xfrm>
            <a:off x="6819899" y="1501200"/>
            <a:ext cx="13656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Supercomputación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31" name="Google Shape;231;g3317ceb8cfc_0_15"/>
          <p:cNvSpPr txBox="1"/>
          <p:nvPr>
            <p:ph idx="1" type="body"/>
          </p:nvPr>
        </p:nvSpPr>
        <p:spPr>
          <a:xfrm>
            <a:off x="2731200" y="2018675"/>
            <a:ext cx="18039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Instrucciones comunes o autonomía total</a:t>
            </a:r>
            <a:endParaRPr sz="1200">
              <a:solidFill>
                <a:srgbClr val="FF98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32" name="Google Shape;232;g3317ceb8cfc_0_15"/>
          <p:cNvSpPr txBox="1"/>
          <p:nvPr>
            <p:ph idx="1" type="body"/>
          </p:nvPr>
        </p:nvSpPr>
        <p:spPr>
          <a:xfrm>
            <a:off x="2679675" y="2948988"/>
            <a:ext cx="7896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Síncrona</a:t>
            </a:r>
            <a:r>
              <a:rPr lang="en" sz="1200"/>
              <a:t>l</a:t>
            </a:r>
            <a:endParaRPr/>
          </a:p>
        </p:txBody>
      </p:sp>
      <p:sp>
        <p:nvSpPr>
          <p:cNvPr id="233" name="Google Shape;233;g3317ceb8cfc_0_15"/>
          <p:cNvSpPr txBox="1"/>
          <p:nvPr>
            <p:ph idx="1" type="body"/>
          </p:nvPr>
        </p:nvSpPr>
        <p:spPr>
          <a:xfrm>
            <a:off x="2679675" y="2644413"/>
            <a:ext cx="818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As</a:t>
            </a:r>
            <a:r>
              <a:rPr lang="en" sz="1200"/>
              <a:t>íncrona</a:t>
            </a:r>
            <a:endParaRPr/>
          </a:p>
        </p:txBody>
      </p:sp>
      <p:sp>
        <p:nvSpPr>
          <p:cNvPr id="234" name="Google Shape;234;g3317ceb8cfc_0_15"/>
          <p:cNvSpPr txBox="1"/>
          <p:nvPr>
            <p:ph idx="1" type="body"/>
          </p:nvPr>
        </p:nvSpPr>
        <p:spPr>
          <a:xfrm>
            <a:off x="4288000" y="2644413"/>
            <a:ext cx="2441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Flexibilidad (Hilos no esperan a otros)</a:t>
            </a:r>
            <a:endParaRPr sz="1200">
              <a:solidFill>
                <a:srgbClr val="FF98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35" name="Google Shape;235;g3317ceb8cfc_0_15"/>
          <p:cNvSpPr txBox="1"/>
          <p:nvPr>
            <p:ph idx="1" type="body"/>
          </p:nvPr>
        </p:nvSpPr>
        <p:spPr>
          <a:xfrm>
            <a:off x="4288000" y="2948988"/>
            <a:ext cx="2235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Control (Hilos esperan por otros)</a:t>
            </a:r>
            <a:endParaRPr/>
          </a:p>
        </p:txBody>
      </p:sp>
      <p:cxnSp>
        <p:nvCxnSpPr>
          <p:cNvPr id="236" name="Google Shape;236;g3317ceb8cfc_0_15"/>
          <p:cNvCxnSpPr>
            <a:stCxn id="233" idx="3"/>
            <a:endCxn id="234" idx="1"/>
          </p:cNvCxnSpPr>
          <p:nvPr/>
        </p:nvCxnSpPr>
        <p:spPr>
          <a:xfrm>
            <a:off x="3498375" y="2802213"/>
            <a:ext cx="78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g3317ceb8cfc_0_15"/>
          <p:cNvSpPr txBox="1"/>
          <p:nvPr>
            <p:ph idx="1" type="body"/>
          </p:nvPr>
        </p:nvSpPr>
        <p:spPr>
          <a:xfrm>
            <a:off x="2679675" y="3397550"/>
            <a:ext cx="14499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Memoria compartida 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Paso de mensajes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Híbrido		     </a:t>
            </a:r>
            <a:endParaRPr sz="1200"/>
          </a:p>
        </p:txBody>
      </p:sp>
      <p:sp>
        <p:nvSpPr>
          <p:cNvPr id="238" name="Google Shape;238;g3317ceb8cfc_0_15"/>
          <p:cNvSpPr txBox="1"/>
          <p:nvPr>
            <p:ph idx="1" type="body"/>
          </p:nvPr>
        </p:nvSpPr>
        <p:spPr>
          <a:xfrm>
            <a:off x="4563175" y="3397550"/>
            <a:ext cx="18039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Sincronización (varios hilos modifican una sola región de memoria)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Comunicación (los procesos </a:t>
            </a:r>
            <a:r>
              <a:rPr lang="en" sz="1200"/>
              <a:t>envían</a:t>
            </a:r>
            <a:r>
              <a:rPr lang="en" sz="1200"/>
              <a:t> mensajes)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Flexibilidad (Comunicación entre nodos)</a:t>
            </a:r>
            <a:endParaRPr sz="1200"/>
          </a:p>
        </p:txBody>
      </p:sp>
      <p:cxnSp>
        <p:nvCxnSpPr>
          <p:cNvPr id="239" name="Google Shape;239;g3317ceb8cfc_0_15"/>
          <p:cNvCxnSpPr/>
          <p:nvPr/>
        </p:nvCxnSpPr>
        <p:spPr>
          <a:xfrm>
            <a:off x="4088850" y="3595125"/>
            <a:ext cx="507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0" name="Google Shape;240;g3317ceb8cfc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0688" y="2960029"/>
            <a:ext cx="1243566" cy="4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3317ceb8cfc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8975" y="2332239"/>
            <a:ext cx="789600" cy="47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3317ceb8cfc_0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2050" y="3691288"/>
            <a:ext cx="1098698" cy="61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g3317ceb8cfc_0_15"/>
          <p:cNvCxnSpPr/>
          <p:nvPr/>
        </p:nvCxnSpPr>
        <p:spPr>
          <a:xfrm>
            <a:off x="3469275" y="3106788"/>
            <a:ext cx="81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g3317ceb8cfc_0_15"/>
          <p:cNvCxnSpPr/>
          <p:nvPr/>
        </p:nvCxnSpPr>
        <p:spPr>
          <a:xfrm>
            <a:off x="6367013" y="3106791"/>
            <a:ext cx="6033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g3317ceb8cfc_0_15"/>
          <p:cNvCxnSpPr/>
          <p:nvPr/>
        </p:nvCxnSpPr>
        <p:spPr>
          <a:xfrm flipH="1" rot="10800000">
            <a:off x="6367063" y="4174616"/>
            <a:ext cx="806400" cy="1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g3317ceb8cfc_0_15"/>
          <p:cNvCxnSpPr/>
          <p:nvPr/>
        </p:nvCxnSpPr>
        <p:spPr>
          <a:xfrm>
            <a:off x="4088850" y="4159675"/>
            <a:ext cx="507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g3317ceb8cfc_0_15"/>
          <p:cNvCxnSpPr/>
          <p:nvPr/>
        </p:nvCxnSpPr>
        <p:spPr>
          <a:xfrm>
            <a:off x="4088850" y="4651875"/>
            <a:ext cx="507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8" name="Google Shape;248;g3317ceb8cfc_0_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70000" y="2055082"/>
            <a:ext cx="1449898" cy="459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g3317ceb8cfc_0_15"/>
          <p:cNvCxnSpPr/>
          <p:nvPr/>
        </p:nvCxnSpPr>
        <p:spPr>
          <a:xfrm>
            <a:off x="4535100" y="2284688"/>
            <a:ext cx="78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g3317ceb8cfc_0_15"/>
          <p:cNvCxnSpPr/>
          <p:nvPr/>
        </p:nvCxnSpPr>
        <p:spPr>
          <a:xfrm>
            <a:off x="4535100" y="1723363"/>
            <a:ext cx="78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g3317ceb8cfc_0_15"/>
          <p:cNvCxnSpPr/>
          <p:nvPr/>
        </p:nvCxnSpPr>
        <p:spPr>
          <a:xfrm flipH="1" rot="10800000">
            <a:off x="6367063" y="3425029"/>
            <a:ext cx="806400" cy="1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g3317ceb8cfc_0_15"/>
          <p:cNvCxnSpPr/>
          <p:nvPr/>
        </p:nvCxnSpPr>
        <p:spPr>
          <a:xfrm flipH="1" rot="10800000">
            <a:off x="6631063" y="2760954"/>
            <a:ext cx="383100" cy="7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g3317ceb8cfc_0_1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4" name="Google Shape;254;g3317ceb8cfc_0_15"/>
          <p:cNvGrpSpPr/>
          <p:nvPr/>
        </p:nvGrpSpPr>
        <p:grpSpPr>
          <a:xfrm>
            <a:off x="263104" y="580107"/>
            <a:ext cx="407743" cy="391135"/>
            <a:chOff x="5233525" y="4954450"/>
            <a:chExt cx="538275" cy="516350"/>
          </a:xfrm>
        </p:grpSpPr>
        <p:sp>
          <p:nvSpPr>
            <p:cNvPr id="255" name="Google Shape;255;g3317ceb8cfc_0_15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g3317ceb8cfc_0_15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g3317ceb8cfc_0_15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g3317ceb8cfc_0_15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3317ceb8cfc_0_15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3317ceb8cfc_0_15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3317ceb8cfc_0_15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3317ceb8cfc_0_15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g3317ceb8cfc_0_15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g3317ceb8cfc_0_15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3317ceb8cfc_0_15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317ceb8cfc_0_135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Tipos de computación distribuida</a:t>
            </a:r>
            <a:endParaRPr/>
          </a:p>
        </p:txBody>
      </p:sp>
      <p:sp>
        <p:nvSpPr>
          <p:cNvPr id="271" name="Google Shape;271;g3317ceb8cfc_0_135"/>
          <p:cNvSpPr txBox="1"/>
          <p:nvPr>
            <p:ph idx="1" type="body"/>
          </p:nvPr>
        </p:nvSpPr>
        <p:spPr>
          <a:xfrm>
            <a:off x="754725" y="1521775"/>
            <a:ext cx="8031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Clúster</a:t>
            </a:r>
            <a:endParaRPr sz="1200">
              <a:solidFill>
                <a:srgbClr val="FF98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72" name="Google Shape;272;g3317ceb8cfc_0_135"/>
          <p:cNvSpPr txBox="1"/>
          <p:nvPr>
            <p:ph idx="1" type="body"/>
          </p:nvPr>
        </p:nvSpPr>
        <p:spPr>
          <a:xfrm>
            <a:off x="754725" y="2160413"/>
            <a:ext cx="5550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Grid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73" name="Google Shape;273;g3317ceb8cfc_0_135"/>
          <p:cNvSpPr txBox="1"/>
          <p:nvPr>
            <p:ph idx="1" type="body"/>
          </p:nvPr>
        </p:nvSpPr>
        <p:spPr>
          <a:xfrm>
            <a:off x="754725" y="2774750"/>
            <a:ext cx="5550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Nube</a:t>
            </a:r>
            <a:endParaRPr sz="1200">
              <a:solidFill>
                <a:srgbClr val="FF98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74" name="Google Shape;274;g3317ceb8cfc_0_135"/>
          <p:cNvSpPr txBox="1"/>
          <p:nvPr>
            <p:ph idx="1" type="body"/>
          </p:nvPr>
        </p:nvSpPr>
        <p:spPr>
          <a:xfrm>
            <a:off x="769550" y="3428625"/>
            <a:ext cx="5550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P2P</a:t>
            </a:r>
            <a:endParaRPr sz="1200">
              <a:solidFill>
                <a:srgbClr val="FF98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75" name="Google Shape;275;g3317ceb8cfc_0_135"/>
          <p:cNvSpPr txBox="1"/>
          <p:nvPr>
            <p:ph idx="1" type="body"/>
          </p:nvPr>
        </p:nvSpPr>
        <p:spPr>
          <a:xfrm>
            <a:off x="754725" y="3950325"/>
            <a:ext cx="6543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Niebla</a:t>
            </a:r>
            <a:endParaRPr sz="1200">
              <a:solidFill>
                <a:srgbClr val="FF98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76" name="Google Shape;276;g3317ceb8cfc_0_135"/>
          <p:cNvSpPr txBox="1"/>
          <p:nvPr>
            <p:ph idx="1" type="body"/>
          </p:nvPr>
        </p:nvSpPr>
        <p:spPr>
          <a:xfrm>
            <a:off x="754725" y="4586100"/>
            <a:ext cx="6543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Borde</a:t>
            </a:r>
            <a:endParaRPr sz="1200">
              <a:solidFill>
                <a:srgbClr val="FF98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77" name="Google Shape;277;g3317ceb8cfc_0_135"/>
          <p:cNvSpPr txBox="1"/>
          <p:nvPr>
            <p:ph idx="1" type="body"/>
          </p:nvPr>
        </p:nvSpPr>
        <p:spPr>
          <a:xfrm>
            <a:off x="2316050" y="1497475"/>
            <a:ext cx="26265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Grupo de ordenadores trabajando como uno solo.</a:t>
            </a:r>
            <a:endParaRPr sz="1200">
              <a:solidFill>
                <a:srgbClr val="FF98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78" name="Google Shape;278;g3317ceb8cfc_0_135"/>
          <p:cNvSpPr txBox="1"/>
          <p:nvPr>
            <p:ph idx="1" type="body"/>
          </p:nvPr>
        </p:nvSpPr>
        <p:spPr>
          <a:xfrm>
            <a:off x="2316050" y="2136113"/>
            <a:ext cx="26265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Ordenadores distribuido globalmente trabajando en tareas grandes.</a:t>
            </a:r>
            <a:endParaRPr sz="1200">
              <a:solidFill>
                <a:srgbClr val="FF98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79" name="Google Shape;279;g3317ceb8cfc_0_135"/>
          <p:cNvSpPr txBox="1"/>
          <p:nvPr>
            <p:ph idx="1" type="body"/>
          </p:nvPr>
        </p:nvSpPr>
        <p:spPr>
          <a:xfrm>
            <a:off x="2340175" y="2701750"/>
            <a:ext cx="26265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Recursos remotos accesibles por internet</a:t>
            </a:r>
            <a:endParaRPr sz="1200">
              <a:solidFill>
                <a:srgbClr val="FF98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80" name="Google Shape;280;g3317ceb8cfc_0_135"/>
          <p:cNvSpPr txBox="1"/>
          <p:nvPr>
            <p:ph idx="1" type="body"/>
          </p:nvPr>
        </p:nvSpPr>
        <p:spPr>
          <a:xfrm>
            <a:off x="2355000" y="3380025"/>
            <a:ext cx="26265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Nodos sin servidor central</a:t>
            </a:r>
            <a:endParaRPr sz="1200">
              <a:solidFill>
                <a:srgbClr val="FF98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81" name="Google Shape;281;g3317ceb8cfc_0_135"/>
          <p:cNvSpPr txBox="1"/>
          <p:nvPr>
            <p:ph idx="1" type="body"/>
          </p:nvPr>
        </p:nvSpPr>
        <p:spPr>
          <a:xfrm>
            <a:off x="2340175" y="3926025"/>
            <a:ext cx="26265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Procesa datos cerca del usuario</a:t>
            </a:r>
            <a:endParaRPr sz="1200">
              <a:solidFill>
                <a:srgbClr val="FF98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82" name="Google Shape;282;g3317ceb8cfc_0_135"/>
          <p:cNvSpPr txBox="1"/>
          <p:nvPr>
            <p:ph idx="1" type="body"/>
          </p:nvPr>
        </p:nvSpPr>
        <p:spPr>
          <a:xfrm>
            <a:off x="2340175" y="4472025"/>
            <a:ext cx="26265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Computación local en dispositivos inteligentes</a:t>
            </a:r>
            <a:endParaRPr sz="1200">
              <a:solidFill>
                <a:srgbClr val="FF98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83" name="Google Shape;283;g3317ceb8cfc_0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775" y="1325000"/>
            <a:ext cx="490476" cy="4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317ceb8cfc_0_13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g3317ceb8cfc_0_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4463" y="2138024"/>
            <a:ext cx="803100" cy="44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3317ceb8cfc_0_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7788" y="2679225"/>
            <a:ext cx="1056438" cy="59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3317ceb8cfc_0_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2625" y="3379550"/>
            <a:ext cx="1056426" cy="45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3317ceb8cfc_0_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0259" y="3831825"/>
            <a:ext cx="861176" cy="56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3317ceb8cfc_0_1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30338" y="4394897"/>
            <a:ext cx="661000" cy="66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g3317ceb8cfc_0_135"/>
          <p:cNvGrpSpPr/>
          <p:nvPr/>
        </p:nvGrpSpPr>
        <p:grpSpPr>
          <a:xfrm>
            <a:off x="263104" y="580107"/>
            <a:ext cx="407743" cy="391135"/>
            <a:chOff x="5233525" y="4954450"/>
            <a:chExt cx="538275" cy="516350"/>
          </a:xfrm>
        </p:grpSpPr>
        <p:sp>
          <p:nvSpPr>
            <p:cNvPr id="291" name="Google Shape;291;g3317ceb8cfc_0_135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3317ceb8cfc_0_135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3317ceb8cfc_0_135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3317ceb8cfc_0_135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3317ceb8cfc_0_135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g3317ceb8cfc_0_135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3317ceb8cfc_0_135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3317ceb8cfc_0_135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3317ceb8cfc_0_135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3317ceb8cfc_0_135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3317ceb8cfc_0_135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7bb3a6d64_0_43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Ventajas</a:t>
            </a:r>
            <a:endParaRPr/>
          </a:p>
        </p:txBody>
      </p:sp>
      <p:sp>
        <p:nvSpPr>
          <p:cNvPr id="307" name="Google Shape;307;g337bb3a6d64_0_43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2000"/>
              <a:buNone/>
            </a:pPr>
            <a:r>
              <a:rPr lang="en"/>
              <a:t>Computación Distribuida y Paralela</a:t>
            </a:r>
            <a:endParaRPr/>
          </a:p>
        </p:txBody>
      </p:sp>
      <p:sp>
        <p:nvSpPr>
          <p:cNvPr id="308" name="Google Shape;308;g337bb3a6d64_0_4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g337bb3a6d64_0_4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i="0" sz="3000" u="none" cap="none" strike="noStrike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37bb3a6d64_0_50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>
                <a:solidFill>
                  <a:srgbClr val="FF9800"/>
                </a:solidFill>
              </a:rPr>
              <a:t>Distribuida</a:t>
            </a:r>
            <a:endParaRPr b="1">
              <a:solidFill>
                <a:srgbClr val="FF98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000"/>
              <a:t>Permite dividir el problema en varias tareas ejecutadas simultáneamente, reduciendo el tiempo total de ejecución en comparación con el procesamiento secuencial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-se pueden agregar más nodos para aumentar la capacidad de cómputo sin necesidad de reemplazar el hardware existente.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-Se pueden procesar grandes conjuntos de datos de manera más eficiente (ejemplo: Big Data con Hadoop y Spark).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337bb3a6d64_0_50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Ventajas</a:t>
            </a:r>
            <a:endParaRPr/>
          </a:p>
        </p:txBody>
      </p:sp>
      <p:sp>
        <p:nvSpPr>
          <p:cNvPr id="316" name="Google Shape;316;g337bb3a6d64_0_50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>
                <a:solidFill>
                  <a:srgbClr val="FF9800"/>
                </a:solidFill>
              </a:rPr>
              <a:t>Paralela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000"/>
              <a:t>Se aprovechan múltiples núcleos o máquinas para ejecutar tareas más rápido.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-Permite optimizar el rendimiento al utilizar múltiples procesadores en una sola máquina.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/>
              <a:t>-Útil en aprendizaje automático, simulaciones científicas y modelado de sistemas complejos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337bb3a6d64_0_5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g337bb3a6d64_0_50"/>
          <p:cNvSpPr/>
          <p:nvPr/>
        </p:nvSpPr>
        <p:spPr>
          <a:xfrm>
            <a:off x="278312" y="587251"/>
            <a:ext cx="377341" cy="376837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17ceb8cfc_1_0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Ventajas</a:t>
            </a:r>
            <a:endParaRPr/>
          </a:p>
        </p:txBody>
      </p:sp>
      <p:sp>
        <p:nvSpPr>
          <p:cNvPr id="324" name="Google Shape;324;g3317ceb8cfc_1_0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Distribuida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-Pueden continuar funcionando incluso si un nodo falla, mejorando la fiabilidad.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- las tareas pueden ser asignadas dinámicamente a nodos con menor consumo energético.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  <p:sp>
        <p:nvSpPr>
          <p:cNvPr id="325" name="Google Shape;325;g3317ceb8cfc_1_0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Paralela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-Algunas arquitecturas paralelas implementan redundancia para evitar fallos críticos.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-distribuir la carga en varios núcleos pequeños puede reducir el consumo total de energía</a:t>
            </a: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3317ceb8cfc_1_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g3317ceb8cfc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63" y="2848350"/>
            <a:ext cx="3048324" cy="16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3317ceb8cfc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2350" y="2848350"/>
            <a:ext cx="1665845" cy="16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3317ceb8cfc_1_0"/>
          <p:cNvSpPr/>
          <p:nvPr/>
        </p:nvSpPr>
        <p:spPr>
          <a:xfrm>
            <a:off x="278312" y="587251"/>
            <a:ext cx="377341" cy="376837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37bb3a6d64_0_65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Desventajas</a:t>
            </a:r>
            <a:endParaRPr/>
          </a:p>
        </p:txBody>
      </p:sp>
      <p:sp>
        <p:nvSpPr>
          <p:cNvPr id="335" name="Google Shape;335;g337bb3a6d64_0_65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2000"/>
              <a:buNone/>
            </a:pPr>
            <a:r>
              <a:rPr lang="en"/>
              <a:t>Computación Distribuida y Paralela</a:t>
            </a:r>
            <a:endParaRPr/>
          </a:p>
        </p:txBody>
      </p:sp>
      <p:sp>
        <p:nvSpPr>
          <p:cNvPr id="336" name="Google Shape;336;g337bb3a6d64_0_6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g337bb3a6d64_0_6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i="0" sz="3000" u="none" cap="none" strike="noStrike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